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300" r:id="rId2"/>
    <p:sldId id="301" r:id="rId3"/>
    <p:sldId id="302" r:id="rId4"/>
    <p:sldId id="303" r:id="rId5"/>
    <p:sldId id="307" r:id="rId6"/>
    <p:sldId id="306" r:id="rId7"/>
    <p:sldId id="304" r:id="rId8"/>
    <p:sldId id="305" r:id="rId9"/>
    <p:sldId id="328" r:id="rId10"/>
    <p:sldId id="308" r:id="rId11"/>
    <p:sldId id="309" r:id="rId12"/>
    <p:sldId id="310" r:id="rId13"/>
    <p:sldId id="312" r:id="rId14"/>
    <p:sldId id="313" r:id="rId15"/>
    <p:sldId id="314" r:id="rId16"/>
    <p:sldId id="315" r:id="rId17"/>
    <p:sldId id="320" r:id="rId18"/>
    <p:sldId id="324" r:id="rId19"/>
    <p:sldId id="325" r:id="rId20"/>
    <p:sldId id="329" r:id="rId21"/>
    <p:sldId id="316" r:id="rId22"/>
    <p:sldId id="318" r:id="rId23"/>
    <p:sldId id="317" r:id="rId24"/>
    <p:sldId id="321" r:id="rId25"/>
    <p:sldId id="322" r:id="rId26"/>
    <p:sldId id="323" r:id="rId27"/>
    <p:sldId id="326" r:id="rId28"/>
    <p:sldId id="32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E44BE5-1E06-E37A-CAE0-A7CCC0FD9C37}" v="4" dt="2019-10-18T14:46:56.858"/>
    <p1510:client id="{1C0F79EC-E43A-4382-08B5-ED91AC007305}" v="437" dt="2019-10-23T19:35:29.672"/>
    <p1510:client id="{266E6FBA-960F-171B-8115-950E3EB8248B}" v="2938" dt="2019-10-20T21:24:50.054"/>
    <p1510:client id="{26CC1900-B1B2-A06F-60C1-CC6F0BC94323}" v="98" dt="2019-10-23T17:12:19.195"/>
    <p1510:client id="{32504EF2-578E-52D7-F234-D13EF87001AA}" v="108" dt="2019-11-07T22:49:07.183"/>
    <p1510:client id="{35B6C615-FDCF-B520-BD65-7DFC8D1BA9C7}" v="1" dt="2019-10-31T14:25:51.651"/>
    <p1510:client id="{4021C99B-EE99-17C7-E478-1A02895D38E2}" v="501" dt="2019-10-23T19:19:05.695"/>
    <p1510:client id="{4244FC8F-1E37-4427-6F32-FCC52B6A1E15}" v="5" dt="2019-10-28T15:59:48.149"/>
    <p1510:client id="{4A223E1B-841F-6735-A0AC-53C1DB204651}" v="172" dt="2019-10-28T19:37:19.060"/>
    <p1510:client id="{665C62AE-D5F7-05EB-FC0B-45CAF3547F21}" v="14" dt="2019-10-31T21:26:09.471"/>
    <p1510:client id="{6BB8CA1B-ABCC-E852-278A-A88901AD386B}" v="36" dt="2019-10-28T20:06:23.986"/>
    <p1510:client id="{735029BC-4AE7-F48A-7A7E-8F807473C73C}" v="3" dt="2019-11-01T20:08:58.230"/>
    <p1510:client id="{76D84680-C82B-E34A-1793-9E667154C9EA}" v="223" dt="2019-10-31T04:58:57.909"/>
    <p1510:client id="{788EB5E6-F7EA-AC53-0973-86FE84B03CA6}" v="64" dt="2019-11-01T14:38:18.338"/>
    <p1510:client id="{7B01395A-E2BE-FC2D-6E8A-72CA7676E8F2}" v="3" dt="2019-10-24T14:59:21.830"/>
    <p1510:client id="{7DC3FDCD-742D-C00B-9F63-B6099CBD058A}" v="17" dt="2019-10-18T16:06:07.899"/>
    <p1510:client id="{815F1FDE-29DC-30C3-37B0-D95AE9551796}" v="182" dt="2019-10-17T15:09:25.752"/>
    <p1510:client id="{8EC19FAD-8DC1-B12B-1279-37D0BE46F8A8}" v="774" dt="2019-10-16T22:43:52.823"/>
    <p1510:client id="{910D6C44-F67D-A73D-BD13-597B410F5715}" v="5" dt="2019-10-24T20:04:26.884"/>
    <p1510:client id="{9369DF2F-208A-9F54-D18C-4F0989C0C443}" v="637" dt="2019-10-24T22:31:10.968"/>
    <p1510:client id="{9FBEA9E5-FB58-40DE-B0D9-207FCD479BFF}" v="343" dt="2019-10-14T22:46:25.769"/>
    <p1510:client id="{A2AD1683-6880-0E09-270F-183A67B6A00C}" v="2669" dt="2019-10-18T01:59:00.715"/>
    <p1510:client id="{B244EF23-3445-A553-1B66-A2D5BED09E25}" v="104" dt="2019-10-23T16:44:46.604"/>
    <p1510:client id="{CF88AF68-F5CE-6307-80D3-1BBF7B441482}" v="1" dt="2019-10-23T20:36:27.414"/>
    <p1510:client id="{EA1080EB-0EC2-711C-AF94-3140EF6AD7A7}" v="531" dt="2019-10-16T16:40:13.8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026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552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06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77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371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036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755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21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3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99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73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84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41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7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460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13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4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hyperlink" Target="https://www.youtube.com/watch?v=hltv8-nzcUc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vLR90Dx79M?feature=oembed" TargetMode="Externa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FFroMQlKiag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icivics.org/games/lawcraft" TargetMode="Externa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70F82E3E-E291-4077-9561-D03BD8817A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064A9319-91FB-4B4F-815A-A046C6378C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1365E65E-138F-4485-AA9E-188DF346CF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82DE2924-A79E-4612-8899-0413800032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594B8494-882E-4FE9-BFAD-2651558746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9A5BFCFB-CCDF-43A8-888F-E16CF73D2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4A8983F0-7B3A-4418-8701-68E9CA2AED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0EC70F26-6C2F-4FF4-9892-FBDABF45F1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3F5A270E-3F18-4580-A3AD-796F2FFAA0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xmlns="" id="{E8D29381-D504-4491-8AF8-F62883DE311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B5BD9536-8B76-4DF0-B8F7-0549CC111D3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xmlns="" id="{BDECCCDF-9FB2-40A1-9379-BD2C2245D8F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xmlns="" id="{5339C017-9A98-4397-9A19-7C32104D667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506132-0703-4661-836D-C45E73BD3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cap="none">
                <a:ln w="3175" cmpd="sng">
                  <a:noFill/>
                </a:ln>
                <a:effectLst/>
                <a:latin typeface="+mj-lt"/>
                <a:ea typeface="+mj-ea"/>
                <a:cs typeface="+mj-cs"/>
                <a:hlinkClick r:id="rId7"/>
              </a:rPr>
              <a:t>The Legislative Branch</a:t>
            </a:r>
            <a:endParaRPr lang="en-US" sz="5400" kern="1200" cap="none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2E2C404C-D4AE-4C1C-A675-EF7605842E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4" y="1092200"/>
            <a:ext cx="9999652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display in a room&#10;&#10;Description generated with high confidence">
            <a:extLst>
              <a:ext uri="{FF2B5EF4-FFF2-40B4-BE49-F238E27FC236}">
                <a16:creationId xmlns:a16="http://schemas.microsoft.com/office/drawing/2014/main" xmlns="" id="{19AE8F5D-70C3-4310-84B3-E417E1943D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9781" y="1410207"/>
            <a:ext cx="7858801" cy="2455875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A3B8160F-915C-485D-B2FB-ACDDE0E82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98448" y="5501254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840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5242F46-44F8-4342-B9E8-EE7F122388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4A7E86C9-ED60-4C5D-A2A9-FE8F57BA2E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8F7DC815-6309-4D76-BF6A-0DB0FC2FD8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D9E8B85F-DE93-4024-8985-E88F7FF94DF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647F1B91-DDBF-4F27-A7E8-CAC9157685E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785A9CFD-ABF6-4084-B39C-9645802D894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xmlns="" id="{5DE103F0-C961-4D09-A669-2118E4346EC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9CAD0F-3D1D-40E8-96DB-5D18458CC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564" y="982132"/>
            <a:ext cx="4561069" cy="1416721"/>
          </a:xfrm>
        </p:spPr>
        <p:txBody>
          <a:bodyPr>
            <a:normAutofit/>
          </a:bodyPr>
          <a:lstStyle/>
          <a:p>
            <a:r>
              <a:rPr lang="en-US" sz="4000"/>
              <a:t>Leadership in the Senate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BA14C6F3-F2F8-4C32-8024-3A5E0F776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39418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3BE8B5-B9EF-43D7-951D-877566B18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4567427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>
                <a:ea typeface="+mn-lt"/>
                <a:cs typeface="+mn-lt"/>
              </a:rPr>
              <a:t>President of the Senate = </a:t>
            </a:r>
            <a:r>
              <a:rPr lang="en-US" sz="1700">
                <a:solidFill>
                  <a:srgbClr val="0070C0"/>
                </a:solidFill>
                <a:ea typeface="+mn-lt"/>
                <a:cs typeface="+mn-lt"/>
              </a:rPr>
              <a:t>Vice President: Mike Pence</a:t>
            </a:r>
            <a:endParaRPr lang="en-US" sz="170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700">
                <a:ea typeface="+mn-lt"/>
                <a:cs typeface="+mn-lt"/>
              </a:rPr>
              <a:t>President pro tempore: </a:t>
            </a:r>
            <a:r>
              <a:rPr lang="en-US" sz="1700">
                <a:solidFill>
                  <a:srgbClr val="FF0000"/>
                </a:solidFill>
                <a:ea typeface="+mn-lt"/>
                <a:cs typeface="+mn-lt"/>
              </a:rPr>
              <a:t>Charles Grassley</a:t>
            </a:r>
            <a:endParaRPr lang="en-US" sz="170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700">
                <a:ea typeface="+mn-lt"/>
                <a:cs typeface="+mn-lt"/>
              </a:rPr>
              <a:t>Senior member of majority party to preside in president’s absence</a:t>
            </a:r>
            <a:endParaRPr lang="en-US" sz="1700"/>
          </a:p>
          <a:p>
            <a:pPr>
              <a:lnSpc>
                <a:spcPct val="90000"/>
              </a:lnSpc>
            </a:pPr>
            <a:r>
              <a:rPr lang="en-US" sz="1700">
                <a:ea typeface="+mn-lt"/>
                <a:cs typeface="+mn-lt"/>
              </a:rPr>
              <a:t>Majority and Minority leaders: </a:t>
            </a:r>
            <a:r>
              <a:rPr lang="en-US" sz="1700" b="1">
                <a:solidFill>
                  <a:srgbClr val="0070C0"/>
                </a:solidFill>
                <a:ea typeface="+mn-lt"/>
                <a:cs typeface="+mn-lt"/>
              </a:rPr>
              <a:t>Mitch McConnell/</a:t>
            </a:r>
            <a:r>
              <a:rPr lang="en-US" sz="1700" b="1">
                <a:solidFill>
                  <a:srgbClr val="FF0000"/>
                </a:solidFill>
                <a:ea typeface="+mn-lt"/>
                <a:cs typeface="+mn-lt"/>
              </a:rPr>
              <a:t>Chuck Schumer</a:t>
            </a:r>
          </a:p>
          <a:p>
            <a:pPr lvl="1">
              <a:lnSpc>
                <a:spcPct val="90000"/>
              </a:lnSpc>
            </a:pPr>
            <a:r>
              <a:rPr lang="en-US" sz="1700">
                <a:ea typeface="+mn-lt"/>
                <a:cs typeface="+mn-lt"/>
              </a:rPr>
              <a:t>Work to push legislation</a:t>
            </a:r>
          </a:p>
          <a:p>
            <a:pPr>
              <a:lnSpc>
                <a:spcPct val="90000"/>
              </a:lnSpc>
            </a:pPr>
            <a:r>
              <a:rPr lang="en-US" sz="1700"/>
              <a:t>Majority and Minority Whips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Assistants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700"/>
          </a:p>
          <a:p>
            <a:pPr lvl="1">
              <a:lnSpc>
                <a:spcPct val="90000"/>
              </a:lnSpc>
            </a:pPr>
            <a:endParaRPr lang="en-US" sz="1700"/>
          </a:p>
          <a:p>
            <a:pPr lvl="1">
              <a:lnSpc>
                <a:spcPct val="90000"/>
              </a:lnSpc>
            </a:pPr>
            <a:endParaRPr lang="en-US" sz="1700"/>
          </a:p>
          <a:p>
            <a:pPr>
              <a:lnSpc>
                <a:spcPct val="90000"/>
              </a:lnSpc>
            </a:pPr>
            <a:endParaRPr lang="en-US" sz="17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3C6423B-7358-4BAF-B8FA-A12AE179C4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04708" y="1087821"/>
            <a:ext cx="2488529" cy="2227885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xmlns="" id="{35BC4651-348D-4F5C-A43B-621E67EFC7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8200" y="1509630"/>
            <a:ext cx="2156354" cy="139581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09DF6A22-4D77-40A1-BA27-113286111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55486" y="1087821"/>
            <a:ext cx="2240567" cy="2226099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2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xmlns="" id="{D8F18D4D-192C-4673-8739-7865742265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4624" y="1261241"/>
            <a:ext cx="1514073" cy="189259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04480DF-4D15-473A-A21F-9EF92000D2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04708" y="3486394"/>
            <a:ext cx="2488529" cy="2275588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xmlns="" id="{9B6A596D-6FE7-4968-95BC-A401249771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1068" y="3649717"/>
            <a:ext cx="1590617" cy="197857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D86083DE-B166-48F9-AF57-D62FFD0576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55486" y="3486394"/>
            <a:ext cx="2240567" cy="2275588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xmlns="" id="{A265CFEB-55D7-4B21-9371-1D8F8A1396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4467" y="3649717"/>
            <a:ext cx="1334387" cy="197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93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733538D-5433-42E7-AA08-DC5FDEDA47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 shot of a person&#10;&#10;Description generated with high confidence">
            <a:extLst>
              <a:ext uri="{FF2B5EF4-FFF2-40B4-BE49-F238E27FC236}">
                <a16:creationId xmlns:a16="http://schemas.microsoft.com/office/drawing/2014/main" xmlns="" id="{BE209772-2651-46E7-85D8-644C3BB7D5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17" b="20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94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xmlns="" id="{1511ECD3-DC55-4928-8DEE-E0C22563B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570" y="2655838"/>
            <a:ext cx="7463882" cy="302386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C581DEA8-FAF9-451C-B660-8FC5DC11D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63345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4A3ED8-F690-421F-858A-652A0D637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2019</a:t>
            </a:r>
          </a:p>
        </p:txBody>
      </p:sp>
      <p:pic>
        <p:nvPicPr>
          <p:cNvPr id="4" name="Picture 4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xmlns="" id="{AE4549C7-ECE6-4500-B2B2-18C2C633B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61" y="2522591"/>
            <a:ext cx="11151064" cy="206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57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EB8E3BF-F464-4900-8994-851061A9AD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xmlns="" id="{13F11987-152D-4AD3-ACD4-A926C2E2D0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066" b="179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A80CE1-4351-4316-8804-C22DBE4BE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Congressional Committees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E0602D6-3A81-42F8-AE67-1BAAFC967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A2F5BE-6E32-484D-89B4-47C0A2B8E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FF"/>
                </a:solidFill>
                <a:ea typeface="+mn-lt"/>
                <a:cs typeface="+mn-lt"/>
              </a:rPr>
              <a:t>Standing Committee</a:t>
            </a:r>
            <a:endParaRPr lang="en-US" sz="2800">
              <a:solidFill>
                <a:srgbClr val="FFFFFF"/>
              </a:solidFill>
            </a:endParaRPr>
          </a:p>
          <a:p>
            <a:pPr lvl="1"/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Permanent committees</a:t>
            </a:r>
            <a:endParaRPr lang="en-US" sz="2400">
              <a:solidFill>
                <a:srgbClr val="FFFFFF"/>
              </a:solidFill>
            </a:endParaRPr>
          </a:p>
          <a:p>
            <a:pPr lvl="1"/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Handle most of the business</a:t>
            </a:r>
            <a:endParaRPr lang="en-US" sz="2400">
              <a:solidFill>
                <a:srgbClr val="FFFFFF"/>
              </a:solidFill>
            </a:endParaRPr>
          </a:p>
          <a:p>
            <a:pPr lvl="1"/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Gather info through hearings and investigations</a:t>
            </a:r>
            <a:endParaRPr lang="en-US" sz="2400">
              <a:solidFill>
                <a:srgbClr val="FFFFFF"/>
              </a:solidFill>
            </a:endParaRPr>
          </a:p>
          <a:p>
            <a:pPr lvl="1"/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Broad areas of responsibility</a:t>
            </a:r>
            <a:endParaRPr lang="en-US" sz="2400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87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A80CE1-4351-4316-8804-C22DBE4BE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Congressional Committees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A2F5BE-6E32-484D-89B4-47C0A2B8E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>
                <a:ea typeface="+mn-lt"/>
                <a:cs typeface="+mn-lt"/>
              </a:rPr>
              <a:t>Subcommittee</a:t>
            </a:r>
          </a:p>
          <a:p>
            <a:pPr lvl="1"/>
            <a:r>
              <a:rPr lang="en-US">
                <a:ea typeface="+mn-lt"/>
                <a:cs typeface="+mn-lt"/>
              </a:rPr>
              <a:t>Review proposed legislation</a:t>
            </a:r>
          </a:p>
          <a:p>
            <a:pPr lvl="1"/>
            <a:r>
              <a:rPr lang="en-US">
                <a:ea typeface="+mn-lt"/>
                <a:cs typeface="+mn-lt"/>
              </a:rPr>
              <a:t>Where bills go to “die”</a:t>
            </a:r>
          </a:p>
          <a:p>
            <a:r>
              <a:rPr lang="en-US">
                <a:ea typeface="+mn-lt"/>
                <a:cs typeface="+mn-lt"/>
              </a:rPr>
              <a:t>Special/Select Committee</a:t>
            </a:r>
          </a:p>
          <a:p>
            <a:pPr lvl="1"/>
            <a:r>
              <a:rPr lang="en-US">
                <a:ea typeface="+mn-lt"/>
                <a:cs typeface="+mn-lt"/>
              </a:rPr>
              <a:t>Temporary</a:t>
            </a:r>
          </a:p>
          <a:p>
            <a:pPr lvl="1"/>
            <a:r>
              <a:rPr lang="en-US">
                <a:ea typeface="+mn-lt"/>
                <a:cs typeface="+mn-lt"/>
              </a:rPr>
              <a:t>Investigate specific problems</a:t>
            </a:r>
          </a:p>
          <a:p>
            <a:r>
              <a:rPr lang="en-US">
                <a:ea typeface="+mn-lt"/>
                <a:cs typeface="+mn-lt"/>
              </a:rPr>
              <a:t>Joint Committees</a:t>
            </a:r>
          </a:p>
          <a:p>
            <a:pPr lvl="1"/>
            <a:r>
              <a:rPr lang="en-US">
                <a:ea typeface="+mn-lt"/>
                <a:cs typeface="+mn-lt"/>
              </a:rPr>
              <a:t>Deal with issues relevant to both houses</a:t>
            </a:r>
          </a:p>
          <a:p>
            <a:r>
              <a:rPr lang="en-US">
                <a:ea typeface="+mn-lt"/>
                <a:cs typeface="+mn-lt"/>
              </a:rPr>
              <a:t>Conference Committee</a:t>
            </a:r>
          </a:p>
          <a:p>
            <a:pPr lvl="1"/>
            <a:r>
              <a:rPr lang="en-US">
                <a:ea typeface="+mn-lt"/>
                <a:cs typeface="+mn-lt"/>
              </a:rPr>
              <a:t>Irons out differences between house/senate versions of a bill</a:t>
            </a:r>
          </a:p>
          <a:p>
            <a:pPr lvl="1"/>
            <a:endParaRPr lang="en-US"/>
          </a:p>
          <a:p>
            <a:endParaRPr lang="en-US"/>
          </a:p>
        </p:txBody>
      </p:sp>
      <p:pic>
        <p:nvPicPr>
          <p:cNvPr id="4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04C3B47B-BDE7-442D-8941-98066E073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146" y="2975518"/>
            <a:ext cx="2589173" cy="2579648"/>
          </a:xfrm>
          <a:prstGeom prst="rect">
            <a:avLst/>
          </a:prstGeom>
        </p:spPr>
      </p:pic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xmlns="" id="{72955409-439F-476C-9AD9-D822E6DD75A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619165" y="2632170"/>
            <a:ext cx="4844955" cy="28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8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xmlns="" id="{F733538D-5433-42E7-AA08-DC5FDEDA47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BB484364-AF1F-48D8-89A4-4B7E8DFA1F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86" b="161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54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38181A50-C8BE-4392-983D-C065790805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1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894ADBFF-70A1-4BB8-AFC1-5A9F4D292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416" y="315505"/>
            <a:ext cx="8178788" cy="622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19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6FA505-0973-40B5-96A0-419796702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Congress Declaration of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F4191A-4337-4E5E-A92E-B65F8FB7B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ea typeface="+mn-lt"/>
                <a:cs typeface="+mn-lt"/>
              </a:rPr>
              <a:t>U.S. soldiers have been sent into action abroad more than 200 times</a:t>
            </a:r>
            <a:endParaRPr lang="en-US"/>
          </a:p>
          <a:p>
            <a:r>
              <a:rPr lang="en-US"/>
              <a:t>Formal Declaration- only 5 times</a:t>
            </a:r>
          </a:p>
          <a:p>
            <a:r>
              <a:rPr lang="en-US"/>
              <a:t>Any guesses when the last time the U.S. Congress declared war?</a:t>
            </a:r>
          </a:p>
          <a:p>
            <a:endParaRPr lang="en-US"/>
          </a:p>
          <a:p>
            <a:r>
              <a:rPr lang="en-US"/>
              <a:t>Joint Resolution</a:t>
            </a:r>
          </a:p>
          <a:p>
            <a:pPr lvl="1"/>
            <a:r>
              <a:rPr lang="en-US"/>
              <a:t>Becomes law once a President signs it</a:t>
            </a:r>
          </a:p>
          <a:p>
            <a:pPr lvl="1"/>
            <a:r>
              <a:rPr lang="en-US"/>
              <a:t>Authorization use of military force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1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3A9D86E-2110-414C-A789-1B14FCD55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D3F86C2-6800-4B48-AA85-2C7CD1B53D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E59C5B5-C483-49A7-8EA0-5061385266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D6C58B8-7BB1-49FF-830C-A105A4CE53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3EF8675D-B8F2-4363-95EB-AB8CE5FA01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48A3ACA9-28FE-44FE-8439-756750473D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9A024A3-1C22-4ECE-9940-39AA528523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810B5B84-2981-4BAE-930E-26E49E4FA9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1C6085A8-F07A-4D3B-90E2-2CFDA84389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AB6D5E93-D00D-411E-8E34-619620A9CC1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696CE5CC-9673-442A-B737-1F339217A67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44967AA9-CD2C-4A63-B823-5B56765FAAA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xmlns="" id="{E82FCE16-A312-4F38-8605-028781151CF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1CBD0A-F97B-4882-9555-D44A73E89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770" y="1041401"/>
            <a:ext cx="453852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cap="none">
                <a:ln w="3175" cmpd="sng">
                  <a:noFill/>
                </a:ln>
                <a:effectLst/>
                <a:latin typeface="+mj-lt"/>
                <a:ea typeface="+mj-ea"/>
                <a:cs typeface="+mj-cs"/>
              </a:rPr>
              <a:t>Making a Bill</a:t>
            </a:r>
            <a:r>
              <a:rPr lang="en-US" sz="5400"/>
              <a:t/>
            </a:r>
            <a:br>
              <a:rPr lang="en-US" sz="5400"/>
            </a:br>
            <a:endParaRPr lang="en-US" sz="5400" kern="1200" cap="none">
              <a:ln w="3175" cmpd="sng">
                <a:noFill/>
              </a:ln>
              <a:effectLst/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CB3EA36-32FA-45B8-9C8E-B9F3520EE4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xmlns="" id="{7C448D6C-5451-47EC-8A14-541CC651FA3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7"/>
          <a:srcRect t="7512" r="-3" b="17291"/>
          <a:stretch/>
        </p:blipFill>
        <p:spPr>
          <a:xfrm>
            <a:off x="1412683" y="1410208"/>
            <a:ext cx="4348925" cy="385878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62DC478F-1B0E-4A8A-B3B9-460AB0A0F1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C085E97-AD66-401A-8648-E4507AA62F5C}"/>
              </a:ext>
            </a:extLst>
          </p:cNvPr>
          <p:cNvSpPr txBox="1"/>
          <p:nvPr/>
        </p:nvSpPr>
        <p:spPr>
          <a:xfrm>
            <a:off x="6506936" y="45339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+mn-lt"/>
                <a:cs typeface="+mn-lt"/>
                <a:hlinkClick r:id="rId8"/>
              </a:rPr>
              <a:t>https://www.youtube.com/watch?v=FFroMQlKiag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29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ED072A-DA1A-424A-A21B-505A1FF85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Most Important Powers!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AB1DF7-2920-4095-A9AA-AC9298B7F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ea typeface="+mn-lt"/>
                <a:cs typeface="+mn-lt"/>
              </a:rPr>
              <a:t>Make Laws!!!!</a:t>
            </a:r>
            <a:endParaRPr lang="en-US"/>
          </a:p>
          <a:p>
            <a:r>
              <a:rPr lang="en-US">
                <a:ea typeface="+mn-lt"/>
                <a:cs typeface="+mn-lt"/>
              </a:rPr>
              <a:t>Coin Money</a:t>
            </a:r>
            <a:endParaRPr lang="en-US"/>
          </a:p>
          <a:p>
            <a:r>
              <a:rPr lang="en-US">
                <a:ea typeface="+mn-lt"/>
                <a:cs typeface="+mn-lt"/>
              </a:rPr>
              <a:t>Declare War</a:t>
            </a:r>
            <a:endParaRPr lang="en-US"/>
          </a:p>
          <a:p>
            <a:r>
              <a:rPr lang="en-US">
                <a:ea typeface="+mn-lt"/>
                <a:cs typeface="+mn-lt"/>
              </a:rPr>
              <a:t>Levy taxes (Power of the Purse)</a:t>
            </a:r>
            <a:endParaRPr lang="en-US"/>
          </a:p>
          <a:p>
            <a:r>
              <a:rPr lang="en-US">
                <a:ea typeface="+mn-lt"/>
                <a:cs typeface="+mn-lt"/>
              </a:rPr>
              <a:t>Negotiate Treaties</a:t>
            </a:r>
          </a:p>
          <a:p>
            <a:r>
              <a:rPr lang="en-US">
                <a:ea typeface="+mn-lt"/>
                <a:cs typeface="+mn-lt"/>
              </a:rPr>
              <a:t>Regulate interstate commerce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45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50838F-B434-4CC1-AA52-8F9B03762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Lobbying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EA5BBA-DC80-441A-8B07-F3DDFAE96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124446" cy="3591078"/>
          </a:xfrm>
        </p:spPr>
        <p:txBody>
          <a:bodyPr/>
          <a:lstStyle/>
          <a:p>
            <a:r>
              <a:rPr lang="en-US" b="1">
                <a:ea typeface="+mn-lt"/>
                <a:cs typeface="+mn-lt"/>
              </a:rPr>
              <a:t>Lobbyist</a:t>
            </a:r>
            <a:r>
              <a:rPr lang="en-US">
                <a:ea typeface="+mn-lt"/>
                <a:cs typeface="+mn-lt"/>
              </a:rPr>
              <a:t> an activist who seeks to persuade members of the government (like members of Congress) to enact legislation that would benefit their group. </a:t>
            </a:r>
          </a:p>
          <a:p>
            <a:endParaRPr lang="en-US"/>
          </a:p>
          <a:p>
            <a:r>
              <a:rPr lang="en-US">
                <a:ea typeface="+mn-lt"/>
                <a:cs typeface="+mn-lt"/>
              </a:rPr>
              <a:t>Clients spent $3.42 billion on lobbying in 2018</a:t>
            </a:r>
            <a:endParaRPr lang="en-US"/>
          </a:p>
        </p:txBody>
      </p:sp>
      <p:pic>
        <p:nvPicPr>
          <p:cNvPr id="4" name="Picture 4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xmlns="" id="{53EF8833-B923-4FB1-9CA3-432CF1D36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119" y="2711527"/>
            <a:ext cx="4655388" cy="29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08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81EE23-4575-4D07-8980-C4B788F4A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321611-438D-4460-9366-BC2787A41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+mn-lt"/>
                <a:cs typeface="+mn-lt"/>
              </a:rPr>
              <a:t>For each of the following slides, discuss the following with your group.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Do you agree or disagree with the idea?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Why or why not?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Why would this issue be a concern?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76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BCE0E071-1FFE-4CBC-B30E-1D152F07D4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xmlns="" id="{CAE844BA-5374-418B-9ECC-16C5697817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685" y="471792"/>
            <a:ext cx="11264630" cy="5914417"/>
          </a:xfrm>
          <a:prstGeom prst="rect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group of people posing for the camera&#10;&#10;Description generated with high confidence">
            <a:extLst>
              <a:ext uri="{FF2B5EF4-FFF2-40B4-BE49-F238E27FC236}">
                <a16:creationId xmlns:a16="http://schemas.microsoft.com/office/drawing/2014/main" xmlns="" id="{3C1666F7-29DB-46B2-97CD-CC136AD5C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385" y="1448422"/>
            <a:ext cx="4747101" cy="3961157"/>
          </a:xfrm>
          <a:prstGeom prst="rect">
            <a:avLst/>
          </a:prstGeom>
        </p:spPr>
      </p:pic>
      <p:sp>
        <p:nvSpPr>
          <p:cNvPr id="12" name="Rectangle 12">
            <a:extLst>
              <a:ext uri="{FF2B5EF4-FFF2-40B4-BE49-F238E27FC236}">
                <a16:creationId xmlns:a16="http://schemas.microsoft.com/office/drawing/2014/main" xmlns="" id="{6BAB2FD4-0F7E-4353-8B89-54760C0F4C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8744" y="635508"/>
            <a:ext cx="10954512" cy="5586984"/>
          </a:xfrm>
          <a:prstGeom prst="rect">
            <a:avLst/>
          </a:prstGeom>
          <a:noFill/>
          <a:ln w="22225" cap="flat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Picture 2" descr="A picture containing hydrant, building&#10;&#10;Description generated with very high confidence">
            <a:extLst>
              <a:ext uri="{FF2B5EF4-FFF2-40B4-BE49-F238E27FC236}">
                <a16:creationId xmlns:a16="http://schemas.microsoft.com/office/drawing/2014/main" xmlns="" id="{765FE252-C17A-4C84-A30B-1C7D3AE4C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514" y="1453020"/>
            <a:ext cx="4747101" cy="395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2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A3CC463-F933-4AC4-86E1-5AC14B0C3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25D2DB-A12A-44DB-B00E-F4D622329E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CE9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xmlns="" id="{5A8C9F2D-4756-426A-9700-F24F7DAB6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860" y="643467"/>
            <a:ext cx="2784322" cy="247565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E7E7877-F64E-4EEA-B778-138031EFF8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CE9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white sign with black text&#10;&#10;Description generated with very high confidence">
            <a:extLst>
              <a:ext uri="{FF2B5EF4-FFF2-40B4-BE49-F238E27FC236}">
                <a16:creationId xmlns:a16="http://schemas.microsoft.com/office/drawing/2014/main" xmlns="" id="{68CFB737-F4E7-46D5-BF3D-E1C3F296A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043" y="3748194"/>
            <a:ext cx="2965957" cy="247163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DD6C4F3-70FD-4F13-919C-702EE48864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photo, posing, man&#10;&#10;Description generated with very high confidence">
            <a:extLst>
              <a:ext uri="{FF2B5EF4-FFF2-40B4-BE49-F238E27FC236}">
                <a16:creationId xmlns:a16="http://schemas.microsoft.com/office/drawing/2014/main" xmlns="" id="{79AE8F0A-9EFB-4CDD-B1F3-07AC47D93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273" y="65049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38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3E3CED3-8830-45C9-8D6C-F4ECADD4F1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5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EA97A90E-8553-482D-B5E4-88DF8B97931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441735" y="213498"/>
            <a:ext cx="9081983" cy="64279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6F2D62A-C66C-42DF-8C05-99B0B1A8B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80BAE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7226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E3CED3-8830-45C9-8D6C-F4ECADD4F1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8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03376B77-0673-4CF9-A26E-08DF305B7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57" y="684575"/>
            <a:ext cx="10923087" cy="54888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6F2D62A-C66C-42DF-8C05-99B0B1A8B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D7CA6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0614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E3CED3-8830-45C9-8D6C-F4ECADD4F1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4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F48B6006-3637-4E96-B8FC-A60AF2732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57" y="962913"/>
            <a:ext cx="10923087" cy="49321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6F2D62A-C66C-42DF-8C05-99B0B1A8B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81BCDE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27012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3A9D86E-2110-414C-A789-1B14FCD55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6D3F86C2-6800-4B48-AA85-2C7CD1B53D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EE59C5B5-C483-49A7-8EA0-5061385266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D6C58B8-7BB1-49FF-830C-A105A4CE53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3EF8675D-B8F2-4363-95EB-AB8CE5FA01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8A3ACA9-28FE-44FE-8439-756750473D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DF8837B-BAE2-489A-8F93-69216307D5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large white building&#10;&#10;Description generated with very high confidence">
            <a:extLst>
              <a:ext uri="{FF2B5EF4-FFF2-40B4-BE49-F238E27FC236}">
                <a16:creationId xmlns:a16="http://schemas.microsoft.com/office/drawing/2014/main" xmlns="" id="{F90F2F64-F0A2-4064-9F50-F97FD475CA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2F6E3-2796-48DC-BC92-A0B492700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cap="none">
                <a:ln w="3175" cmpd="sng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  <a:hlinkClick r:id="rId5"/>
              </a:rPr>
              <a:t>Lawcraft</a:t>
            </a:r>
            <a:endParaRPr lang="en-US" sz="5400" kern="1200" cap="none">
              <a:ln w="3175" cmpd="sng"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B48BEE9B-A2F4-4BF3-9EAD-16E1A7FC2D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699932" y="3510608"/>
            <a:ext cx="512064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75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56D3C8-A2DD-4CA8-B74E-1D215BBC6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Law Craft Debrief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2A5012-371C-4FD0-8369-28FBA7488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Did you have fun?</a:t>
            </a:r>
          </a:p>
          <a:p>
            <a:r>
              <a:rPr lang="en-US"/>
              <a:t>How many bills did you get passed?</a:t>
            </a:r>
          </a:p>
          <a:p>
            <a:r>
              <a:rPr lang="en-US"/>
              <a:t>Was the process easy or difficult? Why?</a:t>
            </a:r>
          </a:p>
          <a:p>
            <a:r>
              <a:rPr lang="en-US"/>
              <a:t>What do you think of the bill process?</a:t>
            </a:r>
          </a:p>
          <a:p>
            <a:pPr lvl="1"/>
            <a:r>
              <a:rPr lang="en-US"/>
              <a:t>What is the trick?</a:t>
            </a:r>
          </a:p>
          <a:p>
            <a:pPr lvl="1"/>
            <a:r>
              <a:rPr lang="en-US"/>
              <a:t>Should it be changed? Why or why not?</a:t>
            </a:r>
          </a:p>
          <a:p>
            <a:r>
              <a:rPr lang="en-US"/>
              <a:t>What do you think the biggest challenge for congress is when passing a bill?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30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8E8C99-68A9-4CAA-A07A-8CBD83ACC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Checks and Balances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012673-E6EF-44B9-972D-79A45B75B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ea typeface="+mn-lt"/>
                <a:cs typeface="+mn-lt"/>
              </a:rPr>
              <a:t>Checks on them</a:t>
            </a:r>
            <a:endParaRPr lang="en-US">
              <a:ea typeface="+mn-lt"/>
              <a:cs typeface="+mn-lt"/>
            </a:endParaRPr>
          </a:p>
          <a:p>
            <a:pPr marL="1028700" lvl="1"/>
            <a:r>
              <a:rPr lang="en-US">
                <a:ea typeface="+mn-lt"/>
                <a:cs typeface="+mn-lt"/>
              </a:rPr>
              <a:t>Laws can be declared unconstitutional by Judicial Branch</a:t>
            </a:r>
          </a:p>
          <a:p>
            <a:pPr marL="1028700" lvl="1"/>
            <a:r>
              <a:rPr lang="en-US">
                <a:ea typeface="+mn-lt"/>
                <a:cs typeface="+mn-lt"/>
              </a:rPr>
              <a:t>President can veto</a:t>
            </a:r>
            <a:endParaRPr lang="en-US"/>
          </a:p>
          <a:p>
            <a:pPr marL="0" indent="0">
              <a:buNone/>
            </a:pPr>
            <a:r>
              <a:rPr lang="en-US" b="1">
                <a:ea typeface="+mn-lt"/>
                <a:cs typeface="+mn-lt"/>
              </a:rPr>
              <a:t>Checks on others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Approves Judicial appointments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Override presidential vetoes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Impeach president</a:t>
            </a:r>
            <a:endParaRPr lang="en-US"/>
          </a:p>
          <a:p>
            <a:pPr marL="0" indent="0">
              <a:buNone/>
            </a:pPr>
            <a:endParaRPr lang="en-US" b="1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23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1315106-A7B3-4730-9E6C-5A878C4668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BD4BC59E-CB55-4DBD-9167-83683CF5CB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112B0D5C-D671-4BE5-A795-F9E3F4917F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9C3C9968-3015-4513-8699-20563F8826F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FF20E447-AC9A-4615-B8F6-3D2192D8331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xmlns="" id="{CF0CB558-FAA8-4F42-8DE5-6E14A66A114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826614F0-52FE-48FC-AA4F-AE0E9CDCE39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E1797-6297-456D-8DA3-BA637663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148" y="625713"/>
            <a:ext cx="4221094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House of Representatives (Congress)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336C991-AA99-423E-8FE1-5BA9C97F2C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map&#10;&#10;Description generated with very high confidence">
            <a:extLst>
              <a:ext uri="{FF2B5EF4-FFF2-40B4-BE49-F238E27FC236}">
                <a16:creationId xmlns:a16="http://schemas.microsoft.com/office/drawing/2014/main" xmlns="" id="{04FED986-8393-4D36-8FA3-B1BBE7B02B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79" r="7082" b="2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D2B860ED-0E27-4D8E-B5F4-C8C3F33C72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049C9F-1203-455E-AA31-1709376BB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695" y="1819514"/>
            <a:ext cx="4356287" cy="431445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>
                <a:ea typeface="+mn-lt"/>
                <a:cs typeface="+mn-lt"/>
              </a:rPr>
              <a:t>Number of representatives determined by population (pop pop=rep rep)</a:t>
            </a:r>
            <a:endParaRPr lang="en-US" sz="1800"/>
          </a:p>
          <a:p>
            <a:pPr lvl="1">
              <a:lnSpc>
                <a:spcPct val="90000"/>
              </a:lnSpc>
            </a:pPr>
            <a:r>
              <a:rPr lang="en-US" sz="1800">
                <a:ea typeface="+mn-lt"/>
                <a:cs typeface="+mn-lt"/>
              </a:rPr>
              <a:t>California = 53; Wyoming, ND, SD, Alaska, Delaware, Vermont, Montana = 1</a:t>
            </a:r>
          </a:p>
          <a:p>
            <a:pPr lvl="1">
              <a:lnSpc>
                <a:spcPct val="90000"/>
              </a:lnSpc>
            </a:pPr>
            <a:r>
              <a:rPr lang="en-US" sz="1800">
                <a:ea typeface="+mn-lt"/>
                <a:cs typeface="+mn-lt"/>
              </a:rPr>
              <a:t>Washington = 10</a:t>
            </a:r>
            <a:endParaRPr lang="en-US" sz="1800"/>
          </a:p>
          <a:p>
            <a:pPr lvl="1">
              <a:lnSpc>
                <a:spcPct val="90000"/>
              </a:lnSpc>
            </a:pPr>
            <a:r>
              <a:rPr lang="en-US" sz="1800">
                <a:ea typeface="+mn-lt"/>
                <a:cs typeface="+mn-lt"/>
              </a:rPr>
              <a:t>Always a total of 435 Members</a:t>
            </a:r>
          </a:p>
          <a:p>
            <a:pPr>
              <a:lnSpc>
                <a:spcPct val="90000"/>
              </a:lnSpc>
            </a:pPr>
            <a:r>
              <a:rPr lang="en-US" sz="1800" b="1">
                <a:ea typeface="+mn-lt"/>
                <a:cs typeface="+mn-lt"/>
              </a:rPr>
              <a:t>Each member represents a portion a District within the State. </a:t>
            </a:r>
          </a:p>
          <a:p>
            <a:pPr>
              <a:lnSpc>
                <a:spcPct val="90000"/>
              </a:lnSpc>
            </a:pPr>
            <a:r>
              <a:rPr lang="en-US" sz="1800" b="1">
                <a:ea typeface="+mn-lt"/>
                <a:cs typeface="+mn-lt"/>
              </a:rPr>
              <a:t>Sammamish</a:t>
            </a:r>
            <a:r>
              <a:rPr lang="en-US" sz="1800">
                <a:ea typeface="+mn-lt"/>
                <a:cs typeface="+mn-lt"/>
              </a:rPr>
              <a:t> = 8</a:t>
            </a:r>
            <a:r>
              <a:rPr lang="en-US" sz="1800" baseline="30000">
                <a:ea typeface="+mn-lt"/>
                <a:cs typeface="+mn-lt"/>
              </a:rPr>
              <a:t>th</a:t>
            </a:r>
            <a:r>
              <a:rPr lang="en-US" sz="1800">
                <a:ea typeface="+mn-lt"/>
                <a:cs typeface="+mn-lt"/>
              </a:rPr>
              <a:t> Congressional district for Washington</a:t>
            </a: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  <a:p>
            <a:pPr marL="0" indent="0">
              <a:lnSpc>
                <a:spcPct val="90000"/>
              </a:lnSpc>
              <a:buNone/>
            </a:pPr>
            <a:endParaRPr lang="en-US" sz="700"/>
          </a:p>
          <a:p>
            <a:pPr>
              <a:lnSpc>
                <a:spcPct val="90000"/>
              </a:lnSpc>
            </a:pPr>
            <a:endParaRPr lang="en-US" sz="700"/>
          </a:p>
          <a:p>
            <a:pPr>
              <a:lnSpc>
                <a:spcPct val="90000"/>
              </a:lnSpc>
            </a:pPr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4110829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379F2-A456-4F9B-8E58-47E4D46C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sz="4400"/>
              <a:t>Leadership in the 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E3F607-A68A-4302-A583-8CB640ADA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613030" cy="3318936"/>
          </a:xfrm>
        </p:spPr>
        <p:txBody>
          <a:bodyPr>
            <a:normAutofit/>
          </a:bodyPr>
          <a:lstStyle/>
          <a:p>
            <a:r>
              <a:rPr lang="en-US" sz="1800">
                <a:ea typeface="+mn-lt"/>
                <a:cs typeface="+mn-lt"/>
              </a:rPr>
              <a:t>Speaker of the House: </a:t>
            </a:r>
            <a:r>
              <a:rPr lang="en-US" sz="1800">
                <a:solidFill>
                  <a:srgbClr val="0070C0"/>
                </a:solidFill>
                <a:ea typeface="+mn-lt"/>
                <a:cs typeface="+mn-lt"/>
              </a:rPr>
              <a:t>Nancy Pelosi</a:t>
            </a:r>
            <a:endParaRPr lang="en-US" sz="1800">
              <a:solidFill>
                <a:srgbClr val="0070C0"/>
              </a:solidFill>
            </a:endParaRPr>
          </a:p>
          <a:p>
            <a:pPr lvl="1"/>
            <a:r>
              <a:rPr lang="en-US" sz="1800">
                <a:ea typeface="+mn-lt"/>
                <a:cs typeface="+mn-lt"/>
              </a:rPr>
              <a:t>Nominated by majority, vote in House</a:t>
            </a:r>
            <a:endParaRPr lang="en-US" sz="1800"/>
          </a:p>
          <a:p>
            <a:r>
              <a:rPr lang="en-US" sz="1800">
                <a:ea typeface="+mn-lt"/>
                <a:cs typeface="+mn-lt"/>
              </a:rPr>
              <a:t>Majority Leader:</a:t>
            </a:r>
            <a:r>
              <a:rPr lang="en-US" sz="18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sz="1800">
                <a:solidFill>
                  <a:srgbClr val="0070C0"/>
                </a:solidFill>
                <a:ea typeface="+mn-lt"/>
                <a:cs typeface="+mn-lt"/>
              </a:rPr>
              <a:t>Steny Hoyer</a:t>
            </a:r>
            <a:endParaRPr lang="en-US" sz="1800">
              <a:solidFill>
                <a:srgbClr val="0070C0"/>
              </a:solidFill>
            </a:endParaRPr>
          </a:p>
          <a:p>
            <a:pPr lvl="1"/>
            <a:r>
              <a:rPr lang="en-US" sz="1800">
                <a:ea typeface="+mn-lt"/>
                <a:cs typeface="+mn-lt"/>
              </a:rPr>
              <a:t>Second in command</a:t>
            </a:r>
            <a:endParaRPr lang="en-US" sz="1800"/>
          </a:p>
          <a:p>
            <a:pPr lvl="1"/>
            <a:r>
              <a:rPr lang="en-US" sz="1800">
                <a:ea typeface="+mn-lt"/>
                <a:cs typeface="+mn-lt"/>
              </a:rPr>
              <a:t>Manages legislation on floor</a:t>
            </a:r>
            <a:endParaRPr lang="en-US" sz="1800"/>
          </a:p>
          <a:p>
            <a:r>
              <a:rPr lang="en-US" sz="1800">
                <a:ea typeface="+mn-lt"/>
                <a:cs typeface="+mn-lt"/>
              </a:rPr>
              <a:t>Minority Leader: </a:t>
            </a:r>
            <a:r>
              <a:rPr lang="en-US" sz="1800">
                <a:solidFill>
                  <a:srgbClr val="FF0000"/>
                </a:solidFill>
                <a:ea typeface="+mn-lt"/>
                <a:cs typeface="+mn-lt"/>
              </a:rPr>
              <a:t>Kevin McCarthy</a:t>
            </a:r>
            <a:endParaRPr lang="en-US" sz="1800">
              <a:solidFill>
                <a:srgbClr val="FF0000"/>
              </a:solidFill>
            </a:endParaRPr>
          </a:p>
          <a:p>
            <a:pPr lvl="1"/>
            <a:r>
              <a:rPr lang="en-US" sz="1800">
                <a:ea typeface="+mn-lt"/>
                <a:cs typeface="+mn-lt"/>
              </a:rPr>
              <a:t>Main strategist and leader</a:t>
            </a:r>
            <a:endParaRPr lang="en-US" sz="1800"/>
          </a:p>
          <a:p>
            <a:endParaRPr lang="en-US" sz="1800"/>
          </a:p>
        </p:txBody>
      </p:sp>
      <p:pic>
        <p:nvPicPr>
          <p:cNvPr id="8" name="Picture 8" descr="A person in a red shirt&#10;&#10;Description generated with very high confidence">
            <a:extLst>
              <a:ext uri="{FF2B5EF4-FFF2-40B4-BE49-F238E27FC236}">
                <a16:creationId xmlns:a16="http://schemas.microsoft.com/office/drawing/2014/main" xmlns="" id="{FF7F243E-1EB2-4968-8487-0AAB4C969C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64" b="40856"/>
          <a:stretch/>
        </p:blipFill>
        <p:spPr>
          <a:xfrm>
            <a:off x="6286394" y="2690282"/>
            <a:ext cx="2221443" cy="1497741"/>
          </a:xfrm>
          <a:prstGeom prst="rect">
            <a:avLst/>
          </a:prstGeom>
        </p:spPr>
      </p:pic>
      <p:pic>
        <p:nvPicPr>
          <p:cNvPr id="4" name="Picture 4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xmlns="" id="{41916B4A-0806-43E8-841A-8CAD21CC61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839" r="-2" b="22530"/>
          <a:stretch/>
        </p:blipFill>
        <p:spPr>
          <a:xfrm>
            <a:off x="6290101" y="4279465"/>
            <a:ext cx="2221443" cy="1519890"/>
          </a:xfrm>
          <a:prstGeom prst="rect">
            <a:avLst/>
          </a:prstGeom>
        </p:spPr>
      </p:pic>
      <p:pic>
        <p:nvPicPr>
          <p:cNvPr id="6" name="Picture 6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xmlns="" id="{2624BFDC-6C8C-4BD2-A512-3FB0E538C3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07" r="4607"/>
          <a:stretch/>
        </p:blipFill>
        <p:spPr>
          <a:xfrm>
            <a:off x="8589680" y="2690282"/>
            <a:ext cx="2306917" cy="310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91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xmlns="" id="{A0FD21B8-15CD-4E95-815B-28757D24E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D3AD5231-3431-47B0-BD59-2155B4FA38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553A435B-C9BF-453D-B10D-BACDD0F2ED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4481F9A7-5F03-415D-A29C-12BEC7A74F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xmlns="" id="{EC0C003F-6786-4841-8C0A-CC67ABEE2F9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A00B7FC9-CA68-4DC7-8AF2-8D7D851A3A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xmlns="" id="{7B0068EF-BAC7-47F8-B5FC-C37F024B523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xmlns="" id="{4B2E0C84-E3B5-41CC-B1D7-6DCAB9833C5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379F2-A456-4F9B-8E58-47E4D46C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58" y="982132"/>
            <a:ext cx="4842190" cy="1774814"/>
          </a:xfrm>
        </p:spPr>
        <p:txBody>
          <a:bodyPr>
            <a:normAutofit/>
          </a:bodyPr>
          <a:lstStyle/>
          <a:p>
            <a:r>
              <a:rPr lang="en-US" sz="4400"/>
              <a:t>Leadership in the House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70428BAA-6E0C-4E00-B5CE-ECEFC59BA7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46233" y="2838638"/>
            <a:ext cx="4663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xmlns="" id="{067FF886-A6DE-4174-8C3A-DCA5729B29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14" r="1" b="19469"/>
          <a:stretch/>
        </p:blipFill>
        <p:spPr>
          <a:xfrm>
            <a:off x="1295401" y="3153522"/>
            <a:ext cx="2216907" cy="2418902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6" name="Picture 6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xmlns="" id="{4DEB587E-5C60-4B6E-B99E-569A053038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67" r="1" b="13868"/>
          <a:stretch/>
        </p:blipFill>
        <p:spPr>
          <a:xfrm>
            <a:off x="3837973" y="3153522"/>
            <a:ext cx="2229372" cy="2418902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E3F607-A68A-4302-A583-8CB640ADA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33" y="1158023"/>
            <a:ext cx="4528947" cy="4696335"/>
          </a:xfrm>
        </p:spPr>
        <p:txBody>
          <a:bodyPr>
            <a:normAutofit/>
          </a:bodyPr>
          <a:lstStyle/>
          <a:p>
            <a:pPr marL="342900" indent="-342900"/>
            <a:r>
              <a:rPr lang="en-US">
                <a:ea typeface="+mn-lt"/>
                <a:cs typeface="+mn-lt"/>
              </a:rPr>
              <a:t>Majority and Minority whips</a:t>
            </a:r>
          </a:p>
          <a:p>
            <a:pPr marL="342900" indent="-342900"/>
            <a:r>
              <a:rPr lang="en-US">
                <a:ea typeface="+mn-lt"/>
                <a:cs typeface="+mn-lt"/>
              </a:rPr>
              <a:t>A "whip" is an official of a political party whose task is to ensure party discipline in a legislature. </a:t>
            </a:r>
            <a:endParaRPr lang="en-US"/>
          </a:p>
          <a:p>
            <a:pPr marL="800100" lvl="1" indent="-342900"/>
            <a:r>
              <a:rPr lang="en-US">
                <a:ea typeface="+mn-lt"/>
                <a:cs typeface="+mn-lt"/>
              </a:rPr>
              <a:t>Majority: </a:t>
            </a:r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Jim Clyburn</a:t>
            </a:r>
            <a:endParaRPr lang="en-US">
              <a:solidFill>
                <a:srgbClr val="FF0000"/>
              </a:solidFill>
            </a:endParaRPr>
          </a:p>
          <a:p>
            <a:pPr marL="800100" lvl="1" indent="-342900"/>
            <a:r>
              <a:rPr lang="en-US">
                <a:ea typeface="+mn-lt"/>
                <a:cs typeface="+mn-lt"/>
              </a:rPr>
              <a:t>Minority: </a:t>
            </a:r>
            <a:r>
              <a:rPr lang="en-US">
                <a:solidFill>
                  <a:srgbClr val="0070C0"/>
                </a:solidFill>
                <a:ea typeface="+mn-lt"/>
                <a:cs typeface="+mn-lt"/>
              </a:rPr>
              <a:t>Steve Scalise</a:t>
            </a:r>
          </a:p>
          <a:p>
            <a:pPr lvl="1"/>
            <a:r>
              <a:rPr lang="en-US">
                <a:ea typeface="+mn-lt"/>
                <a:cs typeface="+mn-lt"/>
              </a:rPr>
              <a:t>Responsible for keeping leaders informed and persuading representatives to vote along party lines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67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xmlns="" id="{F733538D-5433-42E7-AA08-DC5FDEDA47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3C486036-1332-472E-A95E-207D7D7FCA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16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4AFF0B-5034-4C59-B329-62B2008CD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Senate (Congress)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4ED5E0-642F-49CD-9C5C-BF17B9047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>
                <a:ea typeface="+mn-lt"/>
                <a:cs typeface="+mn-lt"/>
              </a:rPr>
              <a:t>Every state gets 2 representatives (Great Compromise)</a:t>
            </a:r>
            <a:endParaRPr lang="en-US"/>
          </a:p>
          <a:p>
            <a:r>
              <a:rPr lang="en-US">
                <a:ea typeface="+mn-lt"/>
                <a:cs typeface="+mn-lt"/>
              </a:rPr>
              <a:t>Requirements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30 years old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Citizen for 9 years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Resident of represented state</a:t>
            </a:r>
            <a:endParaRPr lang="en-US"/>
          </a:p>
          <a:p>
            <a:r>
              <a:rPr lang="en-US">
                <a:ea typeface="+mn-lt"/>
                <a:cs typeface="+mn-lt"/>
              </a:rPr>
              <a:t>Term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6-year terms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Incumbents win 90% of the time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65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1463E4-DFD7-4DD8-B4B0-88DA09A4AF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Who breaks a tie in the Senate?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608CB36-4496-47F9-95F0-28EF1F729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en-US" sz="3200"/>
              <a:t>The Vice President</a:t>
            </a:r>
          </a:p>
        </p:txBody>
      </p:sp>
    </p:spTree>
    <p:extLst>
      <p:ext uri="{BB962C8B-B14F-4D97-AF65-F5344CB8AC3E}">
        <p14:creationId xmlns:p14="http://schemas.microsoft.com/office/powerpoint/2010/main" val="314227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513</Words>
  <Application>Microsoft Office PowerPoint</Application>
  <PresentationFormat>Widescreen</PresentationFormat>
  <Paragraphs>107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Garamond</vt:lpstr>
      <vt:lpstr>Organic</vt:lpstr>
      <vt:lpstr>The Legislative Branch</vt:lpstr>
      <vt:lpstr>Most Important Powers!</vt:lpstr>
      <vt:lpstr>Checks and Balances</vt:lpstr>
      <vt:lpstr>House of Representatives (Congress)</vt:lpstr>
      <vt:lpstr>Leadership in the House</vt:lpstr>
      <vt:lpstr>Leadership in the House</vt:lpstr>
      <vt:lpstr>PowerPoint Presentation</vt:lpstr>
      <vt:lpstr>The Senate (Congress)</vt:lpstr>
      <vt:lpstr>Who breaks a tie in the Senate?</vt:lpstr>
      <vt:lpstr>Leadership in the Senate</vt:lpstr>
      <vt:lpstr>PowerPoint Presentation</vt:lpstr>
      <vt:lpstr>2017</vt:lpstr>
      <vt:lpstr>2019</vt:lpstr>
      <vt:lpstr>Congressional Committees</vt:lpstr>
      <vt:lpstr>Congressional Committees</vt:lpstr>
      <vt:lpstr>PowerPoint Presentation</vt:lpstr>
      <vt:lpstr>PowerPoint Presentation</vt:lpstr>
      <vt:lpstr>Congress Declaration of War</vt:lpstr>
      <vt:lpstr>Making a Bill </vt:lpstr>
      <vt:lpstr>Lobbying</vt:lpstr>
      <vt:lpstr>Discussion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Lawcraft</vt:lpstr>
      <vt:lpstr>Law Craft Debrief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Ruether, Casey</dc:creator>
  <cp:lastModifiedBy>Ulland, Ryer</cp:lastModifiedBy>
  <cp:revision>14</cp:revision>
  <dcterms:created xsi:type="dcterms:W3CDTF">2019-10-14T22:43:21Z</dcterms:created>
  <dcterms:modified xsi:type="dcterms:W3CDTF">2019-11-11T20:09:41Z</dcterms:modified>
</cp:coreProperties>
</file>